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88" r:id="rId3"/>
    <p:sldId id="259" r:id="rId4"/>
    <p:sldId id="289" r:id="rId5"/>
    <p:sldId id="290" r:id="rId6"/>
    <p:sldId id="291" r:id="rId7"/>
    <p:sldId id="293" r:id="rId8"/>
    <p:sldId id="294" r:id="rId9"/>
    <p:sldId id="295" r:id="rId10"/>
    <p:sldId id="296" r:id="rId11"/>
    <p:sldId id="297" r:id="rId12"/>
    <p:sldId id="298" r:id="rId13"/>
    <p:sldId id="300" r:id="rId14"/>
    <p:sldId id="301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9C00"/>
    <a:srgbClr val="F49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61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F9596E-1602-F546-B2FF-15E14EE1D0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C98AB9-D3E6-87F6-335D-32AEA609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8B4DC1-6015-06A5-2348-CE9A1E82C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51A6B-8AD8-4334-B3A9-14BC6C67EB3E}" type="datetimeFigureOut">
              <a:rPr lang="es-ES" smtClean="0"/>
              <a:t>25/07/2024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F3DD4F-D23E-254E-E873-492EA75B5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8731C4-BA0C-126A-9255-97CBE6EA0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933D-6D9A-476B-821E-1E47E5C603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587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576541-D14C-6CEE-ECFB-3E9237490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EA15EA0-15AE-3C79-11B9-EF3A19774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CFF4C7-C522-D9FA-A7AC-D572F101B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51A6B-8AD8-4334-B3A9-14BC6C67EB3E}" type="datetimeFigureOut">
              <a:rPr lang="es-ES" smtClean="0"/>
              <a:t>25/07/2024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FF0F04-04C8-BE66-B07C-019B2D1A6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B214CC0-5F40-C162-DB5A-0C3C2E011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933D-6D9A-476B-821E-1E47E5C603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4505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F6E7019-4C61-8657-1B37-0D6E99D10F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76A2706-840C-5FBF-3D3C-F41E3AADC9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B8F9D8-A41C-F573-A459-F10475FB6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51A6B-8AD8-4334-B3A9-14BC6C67EB3E}" type="datetimeFigureOut">
              <a:rPr lang="es-ES" smtClean="0"/>
              <a:t>25/07/2024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24EFB8-FC40-ADD6-EC6C-CDC01266E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A3935D-D47C-2B32-6E21-29D943D4D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933D-6D9A-476B-821E-1E47E5C603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7805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18E7D-3399-199A-6080-48312BD26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519A54-E44C-617B-FA2A-05287AEA4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4626E7-197E-0F22-9BC7-E5A66D7E2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51A6B-8AD8-4334-B3A9-14BC6C67EB3E}" type="datetimeFigureOut">
              <a:rPr lang="es-ES" smtClean="0"/>
              <a:t>25/07/2024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C42CB3-BE8F-7BAE-D103-5891B0504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C20BF5-9DFF-C258-2726-037018344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933D-6D9A-476B-821E-1E47E5C603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0639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A3FF04-8296-5CC4-0394-5A9365657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2E3C801-98DA-F097-DE33-57B58E0CE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1F825A-EDBC-5B52-37A2-5EAE19F81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51A6B-8AD8-4334-B3A9-14BC6C67EB3E}" type="datetimeFigureOut">
              <a:rPr lang="es-ES" smtClean="0"/>
              <a:t>25/07/2024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358AFA-3C4C-C56B-281B-ECA3B0B9D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D33499-A94D-DD8F-EC38-1D00A6BF6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933D-6D9A-476B-821E-1E47E5C603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5955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74450F-5F31-0407-3393-A18DAAA74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205177-8457-447F-AB00-9B5BBC1E14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9C4014-4FBA-A0B6-7D40-54EAADA6F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229F49-F010-A88E-5DEC-4CE5F636B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51A6B-8AD8-4334-B3A9-14BC6C67EB3E}" type="datetimeFigureOut">
              <a:rPr lang="es-ES" smtClean="0"/>
              <a:t>25/07/2024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81BB79-23D7-F558-7CC8-03B6D7D51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A9D2B97-1558-2A5B-3D80-504BF1A14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933D-6D9A-476B-821E-1E47E5C603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641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185D25-31DA-0EAA-6928-5F650F1E4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315FC8B-0073-C06F-E270-E69360FAE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C87B4FF-FEEE-2FD3-1604-E40FCE1B1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23EAE9B-90BB-11F1-368E-3B7021A7F0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E3DA765-5D4A-3CED-BAA5-3BA9C0853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50561F6-C5FF-F1FB-F7F3-E1DE6985B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51A6B-8AD8-4334-B3A9-14BC6C67EB3E}" type="datetimeFigureOut">
              <a:rPr lang="es-ES" smtClean="0"/>
              <a:t>25/07/2024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E59ADA3-37F5-103E-FC2D-6DB92344C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9C682F7-C723-CE10-879C-92A5658F9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933D-6D9A-476B-821E-1E47E5C603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6473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EFD2F2-7828-5A05-92F7-0C06715EB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08DF394-8CDC-C624-CCC5-A108EBC6F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51A6B-8AD8-4334-B3A9-14BC6C67EB3E}" type="datetimeFigureOut">
              <a:rPr lang="es-ES" smtClean="0"/>
              <a:t>25/07/2024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40AFC58-89D9-5D1E-A0AC-DE8865BA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0CE888F-D0EC-2D72-AD75-BE4F91ED3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933D-6D9A-476B-821E-1E47E5C603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6329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77163F4-C20B-936D-69C5-A1CE2589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51A6B-8AD8-4334-B3A9-14BC6C67EB3E}" type="datetimeFigureOut">
              <a:rPr lang="es-ES" smtClean="0"/>
              <a:t>25/07/2024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4574AEB-A72C-12A8-AB2D-6DF489320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C7EE795-F3E1-357C-3B07-51A84DBB2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933D-6D9A-476B-821E-1E47E5C603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7579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363E78-92AB-0B22-D274-02073DF49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F7B947-1D97-64A5-39A2-502F35EDA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674E5D3-BF52-6D1D-F667-AA4418DF6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AFDB5-9977-679A-B7A1-69C308153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51A6B-8AD8-4334-B3A9-14BC6C67EB3E}" type="datetimeFigureOut">
              <a:rPr lang="es-ES" smtClean="0"/>
              <a:t>25/07/2024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5B14EAF-0D61-C734-80C5-335DBE221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C503355-13CB-B0EC-9C74-6AEAC0E5F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933D-6D9A-476B-821E-1E47E5C603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0475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76F95F-A246-CC10-3230-02DC3BEF3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4B6891E-273D-E38C-95D9-4ED37EA9C8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8092C6B-EC4F-B548-1ADA-1048E303E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6CC406B-458D-54D5-4083-1546FEBC0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51A6B-8AD8-4334-B3A9-14BC6C67EB3E}" type="datetimeFigureOut">
              <a:rPr lang="es-ES" smtClean="0"/>
              <a:t>25/07/2024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EB3C98-18D0-E877-6693-C3A11A2D2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CA829C6-AFEE-36C3-5E59-28CBFE3FC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2933D-6D9A-476B-821E-1E47E5C603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6400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6445308-B505-CEB8-BC7F-63A026857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8B6B1FD-DCA3-5F9E-692B-E09D0A1BC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327110-260E-7CF0-1871-B91518DB1B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51A6B-8AD8-4334-B3A9-14BC6C67EB3E}" type="datetimeFigureOut">
              <a:rPr lang="es-ES" smtClean="0"/>
              <a:t>25/07/2024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92BCD6-C762-EBD6-A162-1B3CEE9B92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5E64B2-8C71-4E1F-CAEF-ECC4961C5C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2933D-6D9A-476B-821E-1E47E5C603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0219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.png"/><Relationship Id="rId7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7.pn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6.png"/><Relationship Id="rId7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7.png"/><Relationship Id="rId9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6.pn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2" Type="http://schemas.openxmlformats.org/officeDocument/2006/relationships/image" Target="../media/image4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7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312757E-03BD-5D9B-F877-7C6D3D1C1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5EEFA43-D2B1-3F6B-256A-2D04AD0111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526" y="886675"/>
            <a:ext cx="3843271" cy="254232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E1BD29F-A2A7-3C1E-1CC3-9A9B4B497D7E}"/>
              </a:ext>
            </a:extLst>
          </p:cNvPr>
          <p:cNvSpPr txBox="1"/>
          <p:nvPr/>
        </p:nvSpPr>
        <p:spPr>
          <a:xfrm>
            <a:off x="1476304" y="3653955"/>
            <a:ext cx="8677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spc="-300" dirty="0"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INFORME PUBLICABLE DE LOS RESULTADOS DEL PROYECTO.</a:t>
            </a:r>
          </a:p>
        </p:txBody>
      </p:sp>
      <p:pic>
        <p:nvPicPr>
          <p:cNvPr id="3" name="Imagen 2" descr="Imagen que contiene Icono&#10;&#10;Descripción generada automáticamente">
            <a:extLst>
              <a:ext uri="{FF2B5EF4-FFF2-40B4-BE49-F238E27FC236}">
                <a16:creationId xmlns:a16="http://schemas.microsoft.com/office/drawing/2014/main" id="{EDF2268E-91C2-A5FF-8D6B-6B6F3B5CE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2731" y="1520293"/>
            <a:ext cx="4948030" cy="148440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0445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29A28B3-5AB4-0372-579A-C35821F302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71900" y="-1"/>
            <a:ext cx="8420099" cy="685799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6808033-4EC0-6B4D-650A-948781796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38596" y="212615"/>
            <a:ext cx="653603" cy="65360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F883984A-1B3A-106C-3754-910FB9A37802}"/>
              </a:ext>
            </a:extLst>
          </p:cNvPr>
          <p:cNvSpPr txBox="1"/>
          <p:nvPr/>
        </p:nvSpPr>
        <p:spPr>
          <a:xfrm>
            <a:off x="631977" y="791285"/>
            <a:ext cx="7052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kern="0" dirty="0">
                <a:solidFill>
                  <a:srgbClr val="F49C00"/>
                </a:solidFill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04. RESULTADOS OBTENIDOS</a:t>
            </a:r>
            <a:endParaRPr lang="es-ES" sz="3000" b="1" kern="0" baseline="30000" dirty="0">
              <a:solidFill>
                <a:srgbClr val="F49C00"/>
              </a:solidFill>
              <a:latin typeface="Arial Black" panose="020B0A040201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s-ES" sz="30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C84D86C-5ACF-49E2-4711-9049D9C9BD37}"/>
              </a:ext>
            </a:extLst>
          </p:cNvPr>
          <p:cNvSpPr txBox="1"/>
          <p:nvPr/>
        </p:nvSpPr>
        <p:spPr>
          <a:xfrm>
            <a:off x="692944" y="1420596"/>
            <a:ext cx="1054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59E0D"/>
              </a:buClr>
            </a:pPr>
            <a:r>
              <a:rPr lang="es-ES" b="1" dirty="0">
                <a:solidFill>
                  <a:srgbClr val="F49C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5) </a:t>
            </a:r>
            <a:r>
              <a:rPr lang="es-ES" sz="16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TÉCNICAS VALIDADAS/ PRODUCTOS DEMOSTRADORES.</a:t>
            </a:r>
          </a:p>
          <a:p>
            <a:pPr>
              <a:buClr>
                <a:srgbClr val="F59E0D"/>
              </a:buClr>
            </a:pPr>
            <a:endParaRPr lang="es-ES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3288038-DBCC-765C-0C39-92152B825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6077" y="304803"/>
            <a:ext cx="1545125" cy="46408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1410F01-21E1-6431-C975-A797768D99F7}"/>
              </a:ext>
            </a:extLst>
          </p:cNvPr>
          <p:cNvSpPr txBox="1"/>
          <p:nvPr/>
        </p:nvSpPr>
        <p:spPr>
          <a:xfrm>
            <a:off x="692945" y="1823755"/>
            <a:ext cx="8075670" cy="505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F59E0D"/>
              </a:buClr>
            </a:pPr>
            <a:r>
              <a:rPr lang="es-ES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Técnicas validadas:</a:t>
            </a:r>
            <a:endParaRPr lang="es-ES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buClr>
                <a:srgbClr val="F59E0D"/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Termoconformado.</a:t>
            </a:r>
          </a:p>
          <a:p>
            <a:pPr marL="285750" indent="-285750">
              <a:lnSpc>
                <a:spcPct val="110000"/>
              </a:lnSpc>
              <a:buClr>
                <a:srgbClr val="F59E0D"/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Inyección a presión.</a:t>
            </a:r>
          </a:p>
          <a:p>
            <a:pPr marL="285750" indent="-285750">
              <a:lnSpc>
                <a:spcPct val="110000"/>
              </a:lnSpc>
              <a:buClr>
                <a:srgbClr val="F59E0D"/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Hilatura open </a:t>
            </a:r>
            <a:r>
              <a:rPr lang="es-ES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end</a:t>
            </a: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10000"/>
              </a:lnSpc>
              <a:buClr>
                <a:srgbClr val="F59E0D"/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Formación de no tejidos.</a:t>
            </a:r>
          </a:p>
          <a:p>
            <a:pPr marL="285750" indent="-285750">
              <a:lnSpc>
                <a:spcPct val="110000"/>
              </a:lnSpc>
              <a:buClr>
                <a:srgbClr val="F59E0D"/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Composites.</a:t>
            </a:r>
          </a:p>
          <a:p>
            <a:pPr marL="285750" indent="-285750">
              <a:lnSpc>
                <a:spcPct val="110000"/>
              </a:lnSpc>
              <a:buClr>
                <a:srgbClr val="F59E0D"/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Laminación en continuo.</a:t>
            </a:r>
          </a:p>
          <a:p>
            <a:pPr marL="285750" indent="-285750">
              <a:lnSpc>
                <a:spcPct val="110000"/>
              </a:lnSpc>
              <a:buClr>
                <a:srgbClr val="F59E0D"/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Resistencia abrasión, dureza, tracción, desgarro…</a:t>
            </a:r>
          </a:p>
          <a:p>
            <a:pPr>
              <a:lnSpc>
                <a:spcPct val="150000"/>
              </a:lnSpc>
              <a:buClr>
                <a:srgbClr val="F59E0D"/>
              </a:buClr>
            </a:pPr>
            <a:endParaRPr lang="es-ES" sz="5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rgbClr val="F59E0D"/>
              </a:buClr>
            </a:pPr>
            <a:r>
              <a:rPr lang="es-ES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Productos demostradores:</a:t>
            </a:r>
          </a:p>
          <a:p>
            <a:pPr marL="285750" indent="-285750">
              <a:lnSpc>
                <a:spcPct val="110000"/>
              </a:lnSpc>
              <a:buClr>
                <a:srgbClr val="F59E0D"/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Mobiliarios de interiores y exteriores.</a:t>
            </a:r>
          </a:p>
          <a:p>
            <a:pPr marL="285750" indent="-285750">
              <a:lnSpc>
                <a:spcPct val="110000"/>
              </a:lnSpc>
              <a:buClr>
                <a:srgbClr val="F59E0D"/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Boles y elementos decoración.</a:t>
            </a:r>
          </a:p>
          <a:p>
            <a:pPr marL="285750" indent="-285750">
              <a:lnSpc>
                <a:spcPct val="110000"/>
              </a:lnSpc>
              <a:buClr>
                <a:srgbClr val="F59E0D"/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Productos de menaje.</a:t>
            </a:r>
          </a:p>
          <a:p>
            <a:pPr marL="285750" indent="-285750">
              <a:lnSpc>
                <a:spcPct val="110000"/>
              </a:lnSpc>
              <a:buClr>
                <a:srgbClr val="F59E0D"/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Pastillas/pellets combustible.</a:t>
            </a:r>
          </a:p>
          <a:p>
            <a:pPr marL="285750" indent="-285750">
              <a:lnSpc>
                <a:spcPct val="110000"/>
              </a:lnSpc>
              <a:buClr>
                <a:srgbClr val="F59E0D"/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Carga relleno con hormigón para peanas de sombrillas.</a:t>
            </a:r>
          </a:p>
          <a:p>
            <a:pPr marL="285750" indent="-285750">
              <a:lnSpc>
                <a:spcPct val="150000"/>
              </a:lnSpc>
              <a:buClr>
                <a:srgbClr val="F59E0D"/>
              </a:buClr>
              <a:buFont typeface="Wingdings" panose="05000000000000000000" pitchFamily="2" charset="2"/>
              <a:buChar char="§"/>
            </a:pPr>
            <a:endParaRPr lang="es-ES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ECEB356F-140F-A99A-3384-51EEE482C6E0}"/>
              </a:ext>
            </a:extLst>
          </p:cNvPr>
          <p:cNvSpPr/>
          <p:nvPr/>
        </p:nvSpPr>
        <p:spPr>
          <a:xfrm>
            <a:off x="8967503" y="2502447"/>
            <a:ext cx="4227399" cy="42273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2AE2A6FC-4BFC-8A1C-2B07-3EFB276A477A}"/>
              </a:ext>
            </a:extLst>
          </p:cNvPr>
          <p:cNvSpPr/>
          <p:nvPr/>
        </p:nvSpPr>
        <p:spPr>
          <a:xfrm>
            <a:off x="8588885" y="2823916"/>
            <a:ext cx="4227399" cy="42273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 descr="Imagen que contiene interior, pequeño, mostrador, con baldosas&#10;&#10;Descripción generada automáticamente">
            <a:extLst>
              <a:ext uri="{FF2B5EF4-FFF2-40B4-BE49-F238E27FC236}">
                <a16:creationId xmlns:a16="http://schemas.microsoft.com/office/drawing/2014/main" id="{469749EE-7194-F6E8-F71A-39759452FF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404" y="3462794"/>
            <a:ext cx="4274235" cy="3205676"/>
          </a:xfrm>
          <a:prstGeom prst="rect">
            <a:avLst/>
          </a:prstGeom>
        </p:spPr>
      </p:pic>
      <p:pic>
        <p:nvPicPr>
          <p:cNvPr id="8" name="Imagen 7" descr="Caja de cartón&#10;&#10;Descripción generada automáticamente con confianza media">
            <a:extLst>
              <a:ext uri="{FF2B5EF4-FFF2-40B4-BE49-F238E27FC236}">
                <a16:creationId xmlns:a16="http://schemas.microsoft.com/office/drawing/2014/main" id="{D72CE467-2803-8793-1DAE-E3B457D760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798" y="1073691"/>
            <a:ext cx="2943225" cy="230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0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29A28B3-5AB4-0372-579A-C35821F302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71900" y="-1"/>
            <a:ext cx="8420099" cy="685799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6808033-4EC0-6B4D-650A-948781796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38596" y="212615"/>
            <a:ext cx="653603" cy="65360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F883984A-1B3A-106C-3754-910FB9A37802}"/>
              </a:ext>
            </a:extLst>
          </p:cNvPr>
          <p:cNvSpPr txBox="1"/>
          <p:nvPr/>
        </p:nvSpPr>
        <p:spPr>
          <a:xfrm>
            <a:off x="631977" y="791285"/>
            <a:ext cx="7052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kern="0" dirty="0">
                <a:solidFill>
                  <a:srgbClr val="F49C00"/>
                </a:solidFill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05. CONTRIBUYE A LOS ODS</a:t>
            </a:r>
            <a:endParaRPr lang="es-ES" sz="3000" b="1" kern="0" baseline="30000" dirty="0">
              <a:solidFill>
                <a:srgbClr val="F49C00"/>
              </a:solidFill>
              <a:latin typeface="Arial Black" panose="020B0A040201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s-ES" sz="30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3288038-DBCC-765C-0C39-92152B825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6077" y="304803"/>
            <a:ext cx="1545125" cy="46408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172569B-5165-EFDF-F4F0-D02531FED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3329" y="1672162"/>
            <a:ext cx="4639435" cy="4445356"/>
          </a:xfrm>
          <a:prstGeom prst="ellipse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3A6C4D-1D9C-27D0-92C3-B0B878D669E4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162873" y="2233916"/>
            <a:ext cx="1440000" cy="1440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" name="Picture 25">
            <a:extLst>
              <a:ext uri="{FF2B5EF4-FFF2-40B4-BE49-F238E27FC236}">
                <a16:creationId xmlns:a16="http://schemas.microsoft.com/office/drawing/2014/main" id="{5492EF4C-36C3-1DC8-0DA8-0C3D2F03767E}"/>
              </a:ext>
            </a:extLst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443" y="2233916"/>
            <a:ext cx="1440000" cy="14400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C77ADF0-F6EA-BD50-3A88-0D741DCA0E1B}"/>
              </a:ext>
            </a:extLst>
          </p:cNvPr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8162873" y="4001094"/>
            <a:ext cx="1440000" cy="1440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E4DAF1F-2808-FC90-0FCD-B3E7091A9BF3}"/>
              </a:ext>
            </a:extLst>
          </p:cNvPr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9862050" y="4001094"/>
            <a:ext cx="1440000" cy="1440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DF3CDB9D-5378-35F8-8D00-9DB93C212587}"/>
              </a:ext>
            </a:extLst>
          </p:cNvPr>
          <p:cNvSpPr/>
          <p:nvPr/>
        </p:nvSpPr>
        <p:spPr>
          <a:xfrm>
            <a:off x="6367725" y="3555335"/>
            <a:ext cx="1141726" cy="679010"/>
          </a:xfrm>
          <a:prstGeom prst="rightArrow">
            <a:avLst/>
          </a:prstGeom>
          <a:solidFill>
            <a:srgbClr val="F49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480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29A28B3-5AB4-0372-579A-C35821F302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71901" y="1"/>
            <a:ext cx="8420099" cy="685799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6808033-4EC0-6B4D-650A-948781796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38596" y="212615"/>
            <a:ext cx="653603" cy="65360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F883984A-1B3A-106C-3754-910FB9A37802}"/>
              </a:ext>
            </a:extLst>
          </p:cNvPr>
          <p:cNvSpPr txBox="1"/>
          <p:nvPr/>
        </p:nvSpPr>
        <p:spPr>
          <a:xfrm>
            <a:off x="631976" y="791285"/>
            <a:ext cx="81645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kern="0" dirty="0">
                <a:solidFill>
                  <a:srgbClr val="F49C00"/>
                </a:solidFill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06. EMPRESAS COLABORADORAS</a:t>
            </a:r>
            <a:endParaRPr lang="es-ES" sz="3000" b="1" kern="0" baseline="30000" dirty="0">
              <a:solidFill>
                <a:srgbClr val="F49C00"/>
              </a:solidFill>
              <a:latin typeface="Arial Black" panose="020B0A040201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s-ES" sz="30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3288038-DBCC-765C-0C39-92152B825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6077" y="304803"/>
            <a:ext cx="1545125" cy="464084"/>
          </a:xfrm>
          <a:prstGeom prst="rect">
            <a:avLst/>
          </a:prstGeom>
        </p:spPr>
      </p:pic>
      <p:pic>
        <p:nvPicPr>
          <p:cNvPr id="1034" name="Picture 10" descr="Productos innovadores a partir de residuos - Recykyo">
            <a:extLst>
              <a:ext uri="{FF2B5EF4-FFF2-40B4-BE49-F238E27FC236}">
                <a16:creationId xmlns:a16="http://schemas.microsoft.com/office/drawing/2014/main" id="{4DD1AC5F-D6F8-E020-50CB-A8C50296C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813" y="4207012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JoverValls">
            <a:extLst>
              <a:ext uri="{FF2B5EF4-FFF2-40B4-BE49-F238E27FC236}">
                <a16:creationId xmlns:a16="http://schemas.microsoft.com/office/drawing/2014/main" id="{7241190E-8985-B72C-0E0E-B19913F90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374" y="4404423"/>
            <a:ext cx="2682547" cy="140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anterol">
            <a:extLst>
              <a:ext uri="{FF2B5EF4-FFF2-40B4-BE49-F238E27FC236}">
                <a16:creationId xmlns:a16="http://schemas.microsoft.com/office/drawing/2014/main" id="{98FD5661-82F2-909E-7AA2-D25F1F791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018" y="2019017"/>
            <a:ext cx="3329588" cy="195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lbero i Sempere">
            <a:extLst>
              <a:ext uri="{FF2B5EF4-FFF2-40B4-BE49-F238E27FC236}">
                <a16:creationId xmlns:a16="http://schemas.microsoft.com/office/drawing/2014/main" id="{1F6AA0EA-05BD-28FC-FC66-37A3E76EA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573" y="2231088"/>
            <a:ext cx="1748445" cy="159857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EXTILES JOYPER SL | LinkedIn">
            <a:extLst>
              <a:ext uri="{FF2B5EF4-FFF2-40B4-BE49-F238E27FC236}">
                <a16:creationId xmlns:a16="http://schemas.microsoft.com/office/drawing/2014/main" id="{056FB965-062C-7470-D962-1C32E4DA7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040" y="2199018"/>
            <a:ext cx="1630648" cy="163064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303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29A28B3-5AB4-0372-579A-C35821F302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71901" y="1"/>
            <a:ext cx="8420099" cy="685799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6808033-4EC0-6B4D-650A-948781796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38596" y="212615"/>
            <a:ext cx="653603" cy="65360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F883984A-1B3A-106C-3754-910FB9A37802}"/>
              </a:ext>
            </a:extLst>
          </p:cNvPr>
          <p:cNvSpPr txBox="1"/>
          <p:nvPr/>
        </p:nvSpPr>
        <p:spPr>
          <a:xfrm>
            <a:off x="631976" y="791285"/>
            <a:ext cx="81645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kern="0" dirty="0">
                <a:solidFill>
                  <a:srgbClr val="F49C00"/>
                </a:solidFill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07. ¿QUIERES SABER MÁS DE </a:t>
            </a:r>
            <a:r>
              <a:rPr lang="es-ES" sz="6000" b="1" kern="0" dirty="0">
                <a:solidFill>
                  <a:srgbClr val="F49C00"/>
                </a:solidFill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EcoINDUSTRY</a:t>
            </a:r>
            <a:r>
              <a:rPr lang="es-ES" sz="3000" b="1" kern="0" dirty="0">
                <a:solidFill>
                  <a:srgbClr val="F49C00"/>
                </a:solidFill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?</a:t>
            </a:r>
            <a:endParaRPr lang="es-ES" sz="3000" b="1" kern="0" baseline="30000" dirty="0">
              <a:solidFill>
                <a:srgbClr val="F49C00"/>
              </a:solidFill>
              <a:latin typeface="Arial Black" panose="020B0A040201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s-ES" sz="30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3288038-DBCC-765C-0C39-92152B825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6077" y="304803"/>
            <a:ext cx="1545125" cy="46408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9F90706-0958-2D27-1ADF-B7EAFC17D184}"/>
              </a:ext>
            </a:extLst>
          </p:cNvPr>
          <p:cNvSpPr txBox="1"/>
          <p:nvPr/>
        </p:nvSpPr>
        <p:spPr>
          <a:xfrm>
            <a:off x="720857" y="3054129"/>
            <a:ext cx="8075670" cy="1489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F59E0D"/>
              </a:buClr>
            </a:pPr>
            <a:r>
              <a:rPr lang="es-ES" sz="36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¡CONTÁCTANOS!</a:t>
            </a:r>
          </a:p>
          <a:p>
            <a:pPr>
              <a:lnSpc>
                <a:spcPct val="150000"/>
              </a:lnSpc>
              <a:buClr>
                <a:srgbClr val="F59E0D"/>
              </a:buClr>
            </a:pPr>
            <a:r>
              <a:rPr lang="es-E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l.frochoso@aitex.es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286101F0-E069-426D-676B-5502F2FCD77E}"/>
              </a:ext>
            </a:extLst>
          </p:cNvPr>
          <p:cNvSpPr/>
          <p:nvPr/>
        </p:nvSpPr>
        <p:spPr>
          <a:xfrm>
            <a:off x="8967503" y="2502447"/>
            <a:ext cx="4227399" cy="42273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77E49012-0092-AB10-EC67-2B7A30910D1C}"/>
              </a:ext>
            </a:extLst>
          </p:cNvPr>
          <p:cNvSpPr/>
          <p:nvPr/>
        </p:nvSpPr>
        <p:spPr>
          <a:xfrm>
            <a:off x="8588885" y="2823916"/>
            <a:ext cx="4227399" cy="42273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080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29A28B3-5AB4-0372-579A-C35821F302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71900" y="-1"/>
            <a:ext cx="8420099" cy="685799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6808033-4EC0-6B4D-650A-948781796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38596" y="212615"/>
            <a:ext cx="653603" cy="65360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F883984A-1B3A-106C-3754-910FB9A37802}"/>
              </a:ext>
            </a:extLst>
          </p:cNvPr>
          <p:cNvSpPr txBox="1"/>
          <p:nvPr/>
        </p:nvSpPr>
        <p:spPr>
          <a:xfrm>
            <a:off x="631977" y="791285"/>
            <a:ext cx="7052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kern="0" dirty="0">
                <a:solidFill>
                  <a:srgbClr val="F49C00"/>
                </a:solidFill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08. FINANCIACIÓN</a:t>
            </a:r>
            <a:endParaRPr lang="es-ES" sz="3000" b="1" kern="0" baseline="30000" dirty="0">
              <a:solidFill>
                <a:srgbClr val="F49C00"/>
              </a:solidFill>
              <a:latin typeface="Arial Black" panose="020B0A040201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s-ES" sz="3000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206A686E-3B60-F45C-F04A-D1FE7C2C7A62}"/>
              </a:ext>
            </a:extLst>
          </p:cNvPr>
          <p:cNvSpPr/>
          <p:nvPr/>
        </p:nvSpPr>
        <p:spPr>
          <a:xfrm>
            <a:off x="8967503" y="4906557"/>
            <a:ext cx="4227399" cy="42273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25E454BD-849F-6F26-823F-8CB9F61D8B5D}"/>
              </a:ext>
            </a:extLst>
          </p:cNvPr>
          <p:cNvSpPr/>
          <p:nvPr/>
        </p:nvSpPr>
        <p:spPr>
          <a:xfrm>
            <a:off x="8588885" y="5228026"/>
            <a:ext cx="4227399" cy="42273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3288038-DBCC-765C-0C39-92152B825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6077" y="304803"/>
            <a:ext cx="1545125" cy="464084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D1BDCC68-B720-F7AE-ABDA-9A4B03B13603}"/>
              </a:ext>
            </a:extLst>
          </p:cNvPr>
          <p:cNvCxnSpPr>
            <a:cxnSpLocks/>
          </p:cNvCxnSpPr>
          <p:nvPr/>
        </p:nvCxnSpPr>
        <p:spPr>
          <a:xfrm>
            <a:off x="1453896" y="1803384"/>
            <a:ext cx="3602736" cy="0"/>
          </a:xfrm>
          <a:prstGeom prst="line">
            <a:avLst/>
          </a:prstGeom>
          <a:ln w="28575">
            <a:solidFill>
              <a:srgbClr val="F49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LOGO IVACE GV 2018-FEDER-CS-color - Aitex">
            <a:extLst>
              <a:ext uri="{FF2B5EF4-FFF2-40B4-BE49-F238E27FC236}">
                <a16:creationId xmlns:a16="http://schemas.microsoft.com/office/drawing/2014/main" id="{92D534B2-3CBB-4EA0-E826-B2D28BF66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221" y="2956183"/>
            <a:ext cx="9134475" cy="145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093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1AC555A5-4C0C-641F-8BD0-A2B2187EE2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"/>
            <a:ext cx="1219200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8667C2F-60AD-8F64-0299-B1D05A38E41A}"/>
              </a:ext>
            </a:extLst>
          </p:cNvPr>
          <p:cNvSpPr txBox="1"/>
          <p:nvPr/>
        </p:nvSpPr>
        <p:spPr>
          <a:xfrm>
            <a:off x="745375" y="952094"/>
            <a:ext cx="66868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es-ES" sz="5400" b="1" spc="-300" dirty="0"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ÍNDICE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0FD913E-3C21-5C9F-1ADA-02018B8CB297}"/>
              </a:ext>
            </a:extLst>
          </p:cNvPr>
          <p:cNvSpPr txBox="1"/>
          <p:nvPr/>
        </p:nvSpPr>
        <p:spPr>
          <a:xfrm>
            <a:off x="787893" y="1859919"/>
            <a:ext cx="10418023" cy="4132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F59E0D"/>
              </a:buClr>
            </a:pPr>
            <a:r>
              <a:rPr lang="es-ES" sz="2000" b="1" dirty="0">
                <a:solidFill>
                  <a:srgbClr val="F49800"/>
                </a:solidFill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1. </a:t>
            </a:r>
            <a:r>
              <a:rPr lang="es-E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Problemática</a:t>
            </a:r>
          </a:p>
          <a:p>
            <a:pPr>
              <a:lnSpc>
                <a:spcPct val="150000"/>
              </a:lnSpc>
              <a:buClr>
                <a:srgbClr val="F59E0D"/>
              </a:buClr>
            </a:pPr>
            <a:r>
              <a:rPr lang="es-ES" sz="2000" b="1" dirty="0">
                <a:solidFill>
                  <a:srgbClr val="F49800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</a:t>
            </a:r>
            <a:r>
              <a:rPr lang="es-ES" sz="2000" b="1" dirty="0">
                <a:solidFill>
                  <a:srgbClr val="F498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Solución</a:t>
            </a:r>
          </a:p>
          <a:p>
            <a:pPr>
              <a:lnSpc>
                <a:spcPct val="150000"/>
              </a:lnSpc>
              <a:buClr>
                <a:srgbClr val="F59E0D"/>
              </a:buClr>
            </a:pPr>
            <a:r>
              <a:rPr lang="es-ES" sz="2000" b="1" dirty="0">
                <a:solidFill>
                  <a:srgbClr val="F49800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</a:t>
            </a:r>
            <a:r>
              <a:rPr lang="es-E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Objetivos</a:t>
            </a:r>
          </a:p>
          <a:p>
            <a:pPr>
              <a:lnSpc>
                <a:spcPct val="150000"/>
              </a:lnSpc>
              <a:buClr>
                <a:srgbClr val="F59E0D"/>
              </a:buClr>
            </a:pPr>
            <a:r>
              <a:rPr lang="es-ES" sz="2000" b="1" dirty="0">
                <a:solidFill>
                  <a:srgbClr val="F49800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</a:t>
            </a:r>
            <a:r>
              <a:rPr lang="es-E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Resultados obtenidos</a:t>
            </a:r>
          </a:p>
          <a:p>
            <a:pPr>
              <a:lnSpc>
                <a:spcPct val="150000"/>
              </a:lnSpc>
              <a:buClr>
                <a:srgbClr val="F59E0D"/>
              </a:buClr>
            </a:pPr>
            <a:r>
              <a:rPr lang="es-ES" sz="2000" b="1" dirty="0">
                <a:solidFill>
                  <a:srgbClr val="F49800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</a:t>
            </a:r>
            <a:r>
              <a:rPr lang="es-E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Contribuye con los ODS</a:t>
            </a:r>
          </a:p>
          <a:p>
            <a:pPr>
              <a:lnSpc>
                <a:spcPct val="150000"/>
              </a:lnSpc>
              <a:buClr>
                <a:srgbClr val="F59E0D"/>
              </a:buClr>
            </a:pPr>
            <a:r>
              <a:rPr lang="es-ES" sz="2000" b="1" dirty="0">
                <a:solidFill>
                  <a:srgbClr val="F49800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 </a:t>
            </a:r>
            <a:r>
              <a:rPr lang="es-E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Empresas colaboradoras</a:t>
            </a:r>
          </a:p>
          <a:p>
            <a:pPr>
              <a:lnSpc>
                <a:spcPct val="150000"/>
              </a:lnSpc>
              <a:buClr>
                <a:srgbClr val="F59E0D"/>
              </a:buClr>
            </a:pPr>
            <a:r>
              <a:rPr lang="es-ES" sz="2000" b="1" dirty="0">
                <a:solidFill>
                  <a:srgbClr val="F49800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 </a:t>
            </a:r>
            <a:r>
              <a:rPr lang="es-E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¿Quieres saber más de EcoINDUSTRY?</a:t>
            </a:r>
          </a:p>
          <a:p>
            <a:pPr>
              <a:lnSpc>
                <a:spcPct val="150000"/>
              </a:lnSpc>
              <a:buClr>
                <a:srgbClr val="F59E0D"/>
              </a:buClr>
            </a:pPr>
            <a:r>
              <a:rPr lang="es-ES" sz="2000" b="1" dirty="0">
                <a:solidFill>
                  <a:srgbClr val="F49800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8. </a:t>
            </a:r>
            <a:r>
              <a:rPr lang="es-E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Financiación</a:t>
            </a:r>
            <a:endParaRPr lang="es-ES" sz="2000" b="1" dirty="0"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ts val="3000"/>
              </a:lnSpc>
              <a:buClr>
                <a:srgbClr val="F59E0D"/>
              </a:buClr>
            </a:pPr>
            <a:endParaRPr lang="es-ES" sz="20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1AF42C7-7604-E25C-E049-3D5D9786D6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8596" y="193955"/>
            <a:ext cx="653603" cy="65360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3FB29437-8EBD-D078-B5EC-C0C95C9C0B87}"/>
              </a:ext>
            </a:extLst>
          </p:cNvPr>
          <p:cNvSpPr txBox="1"/>
          <p:nvPr/>
        </p:nvSpPr>
        <p:spPr>
          <a:xfrm>
            <a:off x="10727323" y="6321253"/>
            <a:ext cx="12466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500" b="1" dirty="0">
                <a:solidFill>
                  <a:schemeClr val="bg1"/>
                </a:solidFill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02</a:t>
            </a:r>
          </a:p>
        </p:txBody>
      </p:sp>
      <p:pic>
        <p:nvPicPr>
          <p:cNvPr id="3" name="Imagen 2" descr="Imagen que contiene Icono&#10;&#10;Descripción generada automáticamente">
            <a:extLst>
              <a:ext uri="{FF2B5EF4-FFF2-40B4-BE49-F238E27FC236}">
                <a16:creationId xmlns:a16="http://schemas.microsoft.com/office/drawing/2014/main" id="{D67D4AEC-D9B9-C9AC-8C4D-4478153F3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6904" y="2329585"/>
            <a:ext cx="5322124" cy="159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047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29A28B3-5AB4-0372-579A-C35821F302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71900" y="-1"/>
            <a:ext cx="8420099" cy="685799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6808033-4EC0-6B4D-650A-948781796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38596" y="212615"/>
            <a:ext cx="653603" cy="65360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F883984A-1B3A-106C-3754-910FB9A37802}"/>
              </a:ext>
            </a:extLst>
          </p:cNvPr>
          <p:cNvSpPr txBox="1"/>
          <p:nvPr/>
        </p:nvSpPr>
        <p:spPr>
          <a:xfrm>
            <a:off x="631977" y="791285"/>
            <a:ext cx="7052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kern="0" dirty="0">
                <a:solidFill>
                  <a:srgbClr val="F49C00"/>
                </a:solidFill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01. PROBLEMÁTICA</a:t>
            </a:r>
            <a:endParaRPr lang="es-ES" sz="3000" b="1" kern="0" baseline="30000" dirty="0">
              <a:solidFill>
                <a:srgbClr val="F49C00"/>
              </a:solidFill>
              <a:latin typeface="Arial Black" panose="020B0A040201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s-ES" sz="30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C84D86C-5ACF-49E2-4711-9049D9C9BD37}"/>
              </a:ext>
            </a:extLst>
          </p:cNvPr>
          <p:cNvSpPr txBox="1"/>
          <p:nvPr/>
        </p:nvSpPr>
        <p:spPr>
          <a:xfrm>
            <a:off x="692944" y="1722155"/>
            <a:ext cx="74535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59E0D"/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El </a:t>
            </a:r>
            <a:r>
              <a:rPr lang="es-ES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sector hábitat </a:t>
            </a: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es un sector con gran recorrido y envergadura en la Comunitat Valenciana en el que sigue aplicando conceptos de </a:t>
            </a:r>
            <a:r>
              <a:rPr lang="es-ES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economía lineal </a:t>
            </a: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y genera multitud de residuos, cuya gestión puede ser mejorada aplicando conceptos de Economía Circular y Simbiosis Industrial.</a:t>
            </a:r>
          </a:p>
          <a:p>
            <a:pPr>
              <a:buClr>
                <a:srgbClr val="F59E0D"/>
              </a:buClr>
            </a:pPr>
            <a:endParaRPr lang="es-ES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59E0D"/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Hay un </a:t>
            </a:r>
            <a:r>
              <a:rPr lang="es-ES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elevado grado de desaprovechamiento </a:t>
            </a: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 los residuos contenidos en dichos residuos, al no ser valorizados y ser depositados en vertederos de seguridad.</a:t>
            </a:r>
          </a:p>
          <a:p>
            <a:pPr>
              <a:buClr>
                <a:srgbClr val="F59E0D"/>
              </a:buClr>
            </a:pPr>
            <a:endParaRPr lang="es-ES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59E0D"/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 </a:t>
            </a:r>
            <a:r>
              <a:rPr lang="es-ES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gestión de sus residuos </a:t>
            </a: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les conlleva enormes problemas relacionados con el </a:t>
            </a:r>
            <a:r>
              <a:rPr lang="es-ES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espacio habilitado </a:t>
            </a: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para su </a:t>
            </a:r>
            <a:r>
              <a:rPr lang="es-ES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almacenamiento</a:t>
            </a: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la </a:t>
            </a:r>
            <a:r>
              <a:rPr lang="es-ES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burocracia</a:t>
            </a: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y los </a:t>
            </a:r>
            <a:r>
              <a:rPr lang="es-ES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costes económicos </a:t>
            </a: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que hace disminuir la competitividad de este sector.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206A686E-3B60-F45C-F04A-D1FE7C2C7A62}"/>
              </a:ext>
            </a:extLst>
          </p:cNvPr>
          <p:cNvSpPr/>
          <p:nvPr/>
        </p:nvSpPr>
        <p:spPr>
          <a:xfrm>
            <a:off x="8967503" y="2502447"/>
            <a:ext cx="4227399" cy="42273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3288038-DBCC-765C-0C39-92152B825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6077" y="304803"/>
            <a:ext cx="1545125" cy="464084"/>
          </a:xfrm>
          <a:prstGeom prst="rect">
            <a:avLst/>
          </a:prstGeom>
        </p:spPr>
      </p:pic>
      <p:pic>
        <p:nvPicPr>
          <p:cNvPr id="8" name="Imagen 7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1B97F907-CE44-3D96-62E2-18CBD0F03A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1" t="2674" r="9342" b="36499"/>
          <a:stretch/>
        </p:blipFill>
        <p:spPr bwMode="auto">
          <a:xfrm>
            <a:off x="8611213" y="2823916"/>
            <a:ext cx="4817815" cy="4680000"/>
          </a:xfrm>
          <a:prstGeom prst="ellipse">
            <a:avLst/>
          </a:prstGeom>
          <a:ln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25E454BD-849F-6F26-823F-8CB9F61D8B5D}"/>
              </a:ext>
            </a:extLst>
          </p:cNvPr>
          <p:cNvSpPr/>
          <p:nvPr/>
        </p:nvSpPr>
        <p:spPr>
          <a:xfrm>
            <a:off x="8588885" y="2823916"/>
            <a:ext cx="4227399" cy="42273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466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29A28B3-5AB4-0372-579A-C35821F302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71900" y="-1"/>
            <a:ext cx="8420099" cy="685799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6808033-4EC0-6B4D-650A-948781796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38596" y="212615"/>
            <a:ext cx="653603" cy="65360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F883984A-1B3A-106C-3754-910FB9A37802}"/>
              </a:ext>
            </a:extLst>
          </p:cNvPr>
          <p:cNvSpPr txBox="1"/>
          <p:nvPr/>
        </p:nvSpPr>
        <p:spPr>
          <a:xfrm>
            <a:off x="631977" y="791285"/>
            <a:ext cx="7052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kern="0" dirty="0">
                <a:solidFill>
                  <a:srgbClr val="F49C00"/>
                </a:solidFill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02. SOLUCIÓN</a:t>
            </a:r>
            <a:endParaRPr lang="es-ES" sz="3000" b="1" kern="0" baseline="30000" dirty="0">
              <a:solidFill>
                <a:srgbClr val="F49C00"/>
              </a:solidFill>
              <a:latin typeface="Arial Black" panose="020B0A040201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s-ES" sz="3000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206A686E-3B60-F45C-F04A-D1FE7C2C7A62}"/>
              </a:ext>
            </a:extLst>
          </p:cNvPr>
          <p:cNvSpPr/>
          <p:nvPr/>
        </p:nvSpPr>
        <p:spPr>
          <a:xfrm>
            <a:off x="8967503" y="3782607"/>
            <a:ext cx="4227399" cy="42273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25E454BD-849F-6F26-823F-8CB9F61D8B5D}"/>
              </a:ext>
            </a:extLst>
          </p:cNvPr>
          <p:cNvSpPr/>
          <p:nvPr/>
        </p:nvSpPr>
        <p:spPr>
          <a:xfrm>
            <a:off x="8588885" y="4104076"/>
            <a:ext cx="4227399" cy="42273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3288038-DBCC-765C-0C39-92152B825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6077" y="304803"/>
            <a:ext cx="1545125" cy="464084"/>
          </a:xfrm>
          <a:prstGeom prst="rect">
            <a:avLst/>
          </a:prstGeom>
        </p:spPr>
      </p:pic>
      <p:pic>
        <p:nvPicPr>
          <p:cNvPr id="9" name="Imagen 8" descr="Imagen que contiene Icono&#10;&#10;Descripción generada automáticamente">
            <a:extLst>
              <a:ext uri="{FF2B5EF4-FFF2-40B4-BE49-F238E27FC236}">
                <a16:creationId xmlns:a16="http://schemas.microsoft.com/office/drawing/2014/main" id="{62626DE3-5A23-68FF-993F-E8DF08015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4151" y="2318138"/>
            <a:ext cx="9643697" cy="2893109"/>
          </a:xfrm>
          <a:prstGeom prst="rect">
            <a:avLst/>
          </a:prstGeom>
          <a:noFill/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D1BDCC68-B720-F7AE-ABDA-9A4B03B13603}"/>
              </a:ext>
            </a:extLst>
          </p:cNvPr>
          <p:cNvCxnSpPr>
            <a:cxnSpLocks/>
          </p:cNvCxnSpPr>
          <p:nvPr/>
        </p:nvCxnSpPr>
        <p:spPr>
          <a:xfrm>
            <a:off x="1453896" y="1803384"/>
            <a:ext cx="3602736" cy="0"/>
          </a:xfrm>
          <a:prstGeom prst="line">
            <a:avLst/>
          </a:prstGeom>
          <a:ln w="28575">
            <a:solidFill>
              <a:srgbClr val="F49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823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29A28B3-5AB4-0372-579A-C35821F302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71900" y="-1"/>
            <a:ext cx="8420099" cy="685799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6808033-4EC0-6B4D-650A-948781796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38596" y="212615"/>
            <a:ext cx="653603" cy="65360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F883984A-1B3A-106C-3754-910FB9A37802}"/>
              </a:ext>
            </a:extLst>
          </p:cNvPr>
          <p:cNvSpPr txBox="1"/>
          <p:nvPr/>
        </p:nvSpPr>
        <p:spPr>
          <a:xfrm>
            <a:off x="631977" y="791285"/>
            <a:ext cx="7052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kern="0" dirty="0">
                <a:solidFill>
                  <a:srgbClr val="F49C00"/>
                </a:solidFill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03. OBJETIVOS</a:t>
            </a:r>
            <a:endParaRPr lang="es-ES" sz="3000" b="1" kern="0" baseline="30000" dirty="0">
              <a:solidFill>
                <a:srgbClr val="F49C00"/>
              </a:solidFill>
              <a:latin typeface="Arial Black" panose="020B0A040201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s-ES" sz="30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C84D86C-5ACF-49E2-4711-9049D9C9BD37}"/>
              </a:ext>
            </a:extLst>
          </p:cNvPr>
          <p:cNvSpPr txBox="1"/>
          <p:nvPr/>
        </p:nvSpPr>
        <p:spPr>
          <a:xfrm>
            <a:off x="692945" y="1722155"/>
            <a:ext cx="62656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59E0D"/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Definir </a:t>
            </a:r>
            <a:r>
              <a:rPr lang="es-ES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nuevos modelos de economía circular </a:t>
            </a: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que </a:t>
            </a:r>
            <a:r>
              <a:rPr lang="es-ES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interrelacionen</a:t>
            </a: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los cuatro sectores involucrados </a:t>
            </a:r>
            <a:r>
              <a:rPr lang="es-ES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(hábitat, calzado, textil y juguete).</a:t>
            </a:r>
          </a:p>
          <a:p>
            <a:pPr>
              <a:buClr>
                <a:srgbClr val="F59E0D"/>
              </a:buClr>
            </a:pPr>
            <a:endParaRPr lang="es-ES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59E0D"/>
              </a:buClr>
              <a:buFont typeface="Wingdings" panose="05000000000000000000" pitchFamily="2" charset="2"/>
              <a:buChar char="§"/>
            </a:pPr>
            <a:r>
              <a:rPr lang="es-ES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Identificar residuos </a:t>
            </a: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 interés de dichos </a:t>
            </a:r>
            <a:r>
              <a:rPr lang="es-ES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sectores</a:t>
            </a: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procesarlos en </a:t>
            </a:r>
            <a:r>
              <a:rPr lang="es-ES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planta piloto </a:t>
            </a: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y </a:t>
            </a:r>
            <a:r>
              <a:rPr lang="es-ES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caracterizar los materiales obtenidos</a:t>
            </a: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  <a:p>
            <a:pPr>
              <a:buClr>
                <a:srgbClr val="F59E0D"/>
              </a:buClr>
            </a:pPr>
            <a:endParaRPr lang="es-ES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59E0D"/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s-ES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Optimizar</a:t>
            </a: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planta piloto demostrativa.</a:t>
            </a:r>
          </a:p>
          <a:p>
            <a:pPr>
              <a:buClr>
                <a:srgbClr val="F59E0D"/>
              </a:buClr>
            </a:pPr>
            <a:endParaRPr lang="es-ES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59E0D"/>
              </a:buClr>
              <a:buFont typeface="Wingdings" panose="05000000000000000000" pitchFamily="2" charset="2"/>
              <a:buChar char="§"/>
            </a:pPr>
            <a:r>
              <a:rPr lang="es-ES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Validar</a:t>
            </a: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los materiales recuperados obtenidos en aplicaciones reales/</a:t>
            </a:r>
            <a:r>
              <a:rPr lang="es-ES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demostradores</a:t>
            </a: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206A686E-3B60-F45C-F04A-D1FE7C2C7A62}"/>
              </a:ext>
            </a:extLst>
          </p:cNvPr>
          <p:cNvSpPr/>
          <p:nvPr/>
        </p:nvSpPr>
        <p:spPr>
          <a:xfrm>
            <a:off x="8967503" y="2502447"/>
            <a:ext cx="4227399" cy="42273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3288038-DBCC-765C-0C39-92152B825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6077" y="304803"/>
            <a:ext cx="1545125" cy="464084"/>
          </a:xfrm>
          <a:prstGeom prst="rect">
            <a:avLst/>
          </a:prstGeom>
        </p:spPr>
      </p:pic>
      <p:pic>
        <p:nvPicPr>
          <p:cNvPr id="12" name="Imagen 11" descr="Código QR&#10;&#10;Descripción generada automáticamente">
            <a:extLst>
              <a:ext uri="{FF2B5EF4-FFF2-40B4-BE49-F238E27FC236}">
                <a16:creationId xmlns:a16="http://schemas.microsoft.com/office/drawing/2014/main" id="{BEA2FC12-7724-7109-3AEC-BD58D5B34B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>
            <a:off x="8588885" y="2905125"/>
            <a:ext cx="4680000" cy="4680000"/>
          </a:xfrm>
          <a:prstGeom prst="ellipse">
            <a:avLst/>
          </a:prstGeom>
          <a:ln>
            <a:solidFill>
              <a:schemeClr val="bg1"/>
            </a:solidFill>
          </a:ln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25E454BD-849F-6F26-823F-8CB9F61D8B5D}"/>
              </a:ext>
            </a:extLst>
          </p:cNvPr>
          <p:cNvSpPr/>
          <p:nvPr/>
        </p:nvSpPr>
        <p:spPr>
          <a:xfrm>
            <a:off x="8588885" y="2823916"/>
            <a:ext cx="4227399" cy="42273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851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29A28B3-5AB4-0372-579A-C35821F302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71900" y="-1"/>
            <a:ext cx="8420099" cy="685799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6808033-4EC0-6B4D-650A-948781796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38596" y="212615"/>
            <a:ext cx="653603" cy="65360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F883984A-1B3A-106C-3754-910FB9A37802}"/>
              </a:ext>
            </a:extLst>
          </p:cNvPr>
          <p:cNvSpPr txBox="1"/>
          <p:nvPr/>
        </p:nvSpPr>
        <p:spPr>
          <a:xfrm>
            <a:off x="631977" y="791285"/>
            <a:ext cx="7052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kern="0" dirty="0">
                <a:solidFill>
                  <a:srgbClr val="F49C00"/>
                </a:solidFill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04. RESULTADOS OBTENIDOS</a:t>
            </a:r>
            <a:endParaRPr lang="es-ES" sz="3000" b="1" kern="0" baseline="30000" dirty="0">
              <a:solidFill>
                <a:srgbClr val="F49C00"/>
              </a:solidFill>
              <a:latin typeface="Arial Black" panose="020B0A040201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s-ES" sz="30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C84D86C-5ACF-49E2-4711-9049D9C9BD37}"/>
              </a:ext>
            </a:extLst>
          </p:cNvPr>
          <p:cNvSpPr txBox="1"/>
          <p:nvPr/>
        </p:nvSpPr>
        <p:spPr>
          <a:xfrm>
            <a:off x="692944" y="1420596"/>
            <a:ext cx="1054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59E0D"/>
              </a:buClr>
            </a:pPr>
            <a:r>
              <a:rPr lang="es-ES" b="1" dirty="0">
                <a:solidFill>
                  <a:srgbClr val="F49C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1) </a:t>
            </a:r>
            <a:r>
              <a:rPr lang="es-ES" sz="16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ACTUALIZACIÓN ESTADO DEL ARTE (LEGISLACIÓN, PATENTES, CASOS DE ÉXITO, TENDENCIAS…).</a:t>
            </a:r>
          </a:p>
          <a:p>
            <a:pPr>
              <a:buClr>
                <a:srgbClr val="F59E0D"/>
              </a:buClr>
            </a:pPr>
            <a:endParaRPr lang="es-ES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3288038-DBCC-765C-0C39-92152B825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6077" y="304803"/>
            <a:ext cx="1545125" cy="46408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F026752-5CBF-4DD6-81D1-DEE379627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3960" y="1899616"/>
            <a:ext cx="4104456" cy="247274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7866B2E-9508-FAF1-0DB9-7DEC47DBB8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895"/>
          <a:stretch/>
        </p:blipFill>
        <p:spPr>
          <a:xfrm>
            <a:off x="6069649" y="4702419"/>
            <a:ext cx="1763881" cy="1589604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E414E7A7-D91A-9EEA-B63A-74032E27A5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5430" y="4702419"/>
            <a:ext cx="1673842" cy="1589604"/>
          </a:xfrm>
          <a:prstGeom prst="rect">
            <a:avLst/>
          </a:prstGeom>
        </p:spPr>
      </p:pic>
      <p:sp>
        <p:nvSpPr>
          <p:cNvPr id="23" name="Elipse 22">
            <a:extLst>
              <a:ext uri="{FF2B5EF4-FFF2-40B4-BE49-F238E27FC236}">
                <a16:creationId xmlns:a16="http://schemas.microsoft.com/office/drawing/2014/main" id="{682E6A72-71C8-848A-60D7-07ADF1BA8416}"/>
              </a:ext>
            </a:extLst>
          </p:cNvPr>
          <p:cNvSpPr/>
          <p:nvPr/>
        </p:nvSpPr>
        <p:spPr>
          <a:xfrm>
            <a:off x="8967503" y="2502447"/>
            <a:ext cx="4227399" cy="42273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DA77FEFD-5B3B-AB71-90A3-811649AF0201}"/>
              </a:ext>
            </a:extLst>
          </p:cNvPr>
          <p:cNvSpPr/>
          <p:nvPr/>
        </p:nvSpPr>
        <p:spPr>
          <a:xfrm>
            <a:off x="8588885" y="2823916"/>
            <a:ext cx="4227399" cy="42273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F45B9640-608F-1C38-0E73-879496FF5F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6691" y="4702419"/>
            <a:ext cx="1710845" cy="158960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CABF226-1DC1-EBFE-78C3-1DEF3B2752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4199" y="1997592"/>
            <a:ext cx="4561459" cy="237916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87D18EF-E1A8-A701-56E7-A84D8458753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659"/>
          <a:stretch/>
        </p:blipFill>
        <p:spPr>
          <a:xfrm>
            <a:off x="8347709" y="4702419"/>
            <a:ext cx="1954531" cy="158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82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29A28B3-5AB4-0372-579A-C35821F302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71900" y="-1"/>
            <a:ext cx="8420099" cy="685799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6808033-4EC0-6B4D-650A-948781796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38596" y="212615"/>
            <a:ext cx="653603" cy="65360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F883984A-1B3A-106C-3754-910FB9A37802}"/>
              </a:ext>
            </a:extLst>
          </p:cNvPr>
          <p:cNvSpPr txBox="1"/>
          <p:nvPr/>
        </p:nvSpPr>
        <p:spPr>
          <a:xfrm>
            <a:off x="631977" y="791285"/>
            <a:ext cx="7052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kern="0" dirty="0">
                <a:solidFill>
                  <a:srgbClr val="F49C00"/>
                </a:solidFill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04. RESULTADOS OBTENIDOS</a:t>
            </a:r>
            <a:endParaRPr lang="es-ES" sz="3000" b="1" kern="0" baseline="30000" dirty="0">
              <a:solidFill>
                <a:srgbClr val="F49C00"/>
              </a:solidFill>
              <a:latin typeface="Arial Black" panose="020B0A040201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s-ES" sz="30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C84D86C-5ACF-49E2-4711-9049D9C9BD37}"/>
              </a:ext>
            </a:extLst>
          </p:cNvPr>
          <p:cNvSpPr txBox="1"/>
          <p:nvPr/>
        </p:nvSpPr>
        <p:spPr>
          <a:xfrm>
            <a:off x="692945" y="1420596"/>
            <a:ext cx="10261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59E0D"/>
              </a:buClr>
            </a:pPr>
            <a:r>
              <a:rPr lang="es-ES" b="1" dirty="0">
                <a:solidFill>
                  <a:srgbClr val="F49C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2) </a:t>
            </a:r>
            <a:r>
              <a:rPr lang="es-ES" sz="16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PLANTA PILOTO DEMOSTRATIVA OPTIMIZADA.</a:t>
            </a:r>
            <a:endParaRPr lang="es-ES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3288038-DBCC-765C-0C39-92152B825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6077" y="304803"/>
            <a:ext cx="1545125" cy="464084"/>
          </a:xfrm>
          <a:prstGeom prst="rect">
            <a:avLst/>
          </a:prstGeom>
        </p:spPr>
      </p:pic>
      <p:pic>
        <p:nvPicPr>
          <p:cNvPr id="3" name="Imagen 2" descr="Imagen que contiene interior, cocina, foto, lavabo&#10;&#10;Descripción generada automáticamente">
            <a:extLst>
              <a:ext uri="{FF2B5EF4-FFF2-40B4-BE49-F238E27FC236}">
                <a16:creationId xmlns:a16="http://schemas.microsoft.com/office/drawing/2014/main" id="{C86137B3-9368-B553-6881-D572090DDC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20" t="8192" r="51284" b="10340"/>
          <a:stretch/>
        </p:blipFill>
        <p:spPr>
          <a:xfrm>
            <a:off x="3131757" y="1868734"/>
            <a:ext cx="2565920" cy="1564540"/>
          </a:xfrm>
          <a:prstGeom prst="rect">
            <a:avLst/>
          </a:prstGeom>
        </p:spPr>
      </p:pic>
      <p:pic>
        <p:nvPicPr>
          <p:cNvPr id="5" name="Imagen 4" descr="Imagen que contiene edificio, interior, tabla, cocina&#10;&#10;Descripción generada automáticamente">
            <a:extLst>
              <a:ext uri="{FF2B5EF4-FFF2-40B4-BE49-F238E27FC236}">
                <a16:creationId xmlns:a16="http://schemas.microsoft.com/office/drawing/2014/main" id="{6B7F932E-C283-1C27-FDD9-EB0E4D2BC1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571" r="6058" b="7681"/>
          <a:stretch/>
        </p:blipFill>
        <p:spPr>
          <a:xfrm>
            <a:off x="3106237" y="3473065"/>
            <a:ext cx="1764217" cy="1556378"/>
          </a:xfrm>
          <a:prstGeom prst="rect">
            <a:avLst/>
          </a:prstGeom>
        </p:spPr>
      </p:pic>
      <p:pic>
        <p:nvPicPr>
          <p:cNvPr id="6" name="Imagen 5" descr="Imagen que contiene interior, tabla, cuarto, computadora&#10;&#10;Descripción generada automáticamente">
            <a:extLst>
              <a:ext uri="{FF2B5EF4-FFF2-40B4-BE49-F238E27FC236}">
                <a16:creationId xmlns:a16="http://schemas.microsoft.com/office/drawing/2014/main" id="{1719F6AF-93C4-35A9-78DA-60C21B3AE3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851" y="5141356"/>
            <a:ext cx="1873568" cy="1406554"/>
          </a:xfrm>
          <a:prstGeom prst="rect">
            <a:avLst/>
          </a:prstGeom>
          <a:noFill/>
        </p:spPr>
      </p:pic>
      <p:pic>
        <p:nvPicPr>
          <p:cNvPr id="7" name="Imagen 6" descr="Un espejo en la pared&#10;&#10;Descripción generada automáticamente con confianza baja">
            <a:extLst>
              <a:ext uri="{FF2B5EF4-FFF2-40B4-BE49-F238E27FC236}">
                <a16:creationId xmlns:a16="http://schemas.microsoft.com/office/drawing/2014/main" id="{CAC00DE8-6214-5F21-B98A-794B9AACD82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7102"/>
          <a:stretch/>
        </p:blipFill>
        <p:spPr>
          <a:xfrm>
            <a:off x="3004042" y="5081529"/>
            <a:ext cx="2688870" cy="155637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5A459F4-28B1-F527-831E-7F8E7338ACB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57" t="4846" r="55801" b="1438"/>
          <a:stretch/>
        </p:blipFill>
        <p:spPr>
          <a:xfrm>
            <a:off x="6302607" y="4524229"/>
            <a:ext cx="2205039" cy="201453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D877F88-5240-1AEB-E039-6EEF17A5AEB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489" t="40955" r="16039" b="7105"/>
          <a:stretch/>
        </p:blipFill>
        <p:spPr>
          <a:xfrm>
            <a:off x="7525019" y="3049141"/>
            <a:ext cx="982627" cy="1316542"/>
          </a:xfrm>
          <a:prstGeom prst="rect">
            <a:avLst/>
          </a:prstGeom>
        </p:spPr>
      </p:pic>
      <p:pic>
        <p:nvPicPr>
          <p:cNvPr id="10" name="Imagen 9" descr="Imagen que contiene edificio, interior, tabla, cocina&#10;&#10;Descripción generada automáticamente">
            <a:extLst>
              <a:ext uri="{FF2B5EF4-FFF2-40B4-BE49-F238E27FC236}">
                <a16:creationId xmlns:a16="http://schemas.microsoft.com/office/drawing/2014/main" id="{45AEB4AE-B862-E9E4-C894-272C936A87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32" r="51236" b="6926"/>
          <a:stretch/>
        </p:blipFill>
        <p:spPr>
          <a:xfrm>
            <a:off x="1213194" y="3471488"/>
            <a:ext cx="1828800" cy="1569113"/>
          </a:xfrm>
          <a:prstGeom prst="rect">
            <a:avLst/>
          </a:prstGeom>
        </p:spPr>
      </p:pic>
      <p:pic>
        <p:nvPicPr>
          <p:cNvPr id="11" name="Imagen 10" descr="Imagen que contiene interior, cocina, foto, lavabo&#10;&#10;Descripción generada automáticamente">
            <a:extLst>
              <a:ext uri="{FF2B5EF4-FFF2-40B4-BE49-F238E27FC236}">
                <a16:creationId xmlns:a16="http://schemas.microsoft.com/office/drawing/2014/main" id="{7FC2DD83-8945-02AF-18AD-23F6FF6C90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399"/>
          <a:stretch/>
        </p:blipFill>
        <p:spPr>
          <a:xfrm>
            <a:off x="1012102" y="1866352"/>
            <a:ext cx="1977183" cy="153735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FED6AAD-C180-912E-EC68-C36693F6F9A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4928" t="4846" r="3281" b="1438"/>
          <a:stretch/>
        </p:blipFill>
        <p:spPr>
          <a:xfrm>
            <a:off x="8689993" y="4524228"/>
            <a:ext cx="2709862" cy="201453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8421D73-4C0E-246F-4146-41593717303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168" t="3163" r="8075" b="62025"/>
          <a:stretch/>
        </p:blipFill>
        <p:spPr>
          <a:xfrm>
            <a:off x="6554758" y="1634151"/>
            <a:ext cx="4683838" cy="126875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7BDB7D8-3CEE-480A-86A9-CF151D13F4D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958" t="40955" r="43593" b="7105"/>
          <a:stretch/>
        </p:blipFill>
        <p:spPr>
          <a:xfrm>
            <a:off x="8692547" y="3049141"/>
            <a:ext cx="1687060" cy="131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7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29A28B3-5AB4-0372-579A-C35821F302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71900" y="-1"/>
            <a:ext cx="8420099" cy="685799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6808033-4EC0-6B4D-650A-948781796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38596" y="212615"/>
            <a:ext cx="653603" cy="65360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F883984A-1B3A-106C-3754-910FB9A37802}"/>
              </a:ext>
            </a:extLst>
          </p:cNvPr>
          <p:cNvSpPr txBox="1"/>
          <p:nvPr/>
        </p:nvSpPr>
        <p:spPr>
          <a:xfrm>
            <a:off x="631977" y="791285"/>
            <a:ext cx="7052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kern="0" dirty="0">
                <a:solidFill>
                  <a:srgbClr val="F49C00"/>
                </a:solidFill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04. RESULTADOS OBTENIDOS</a:t>
            </a:r>
            <a:endParaRPr lang="es-ES" sz="3000" b="1" kern="0" baseline="30000" dirty="0">
              <a:solidFill>
                <a:srgbClr val="F49C00"/>
              </a:solidFill>
              <a:latin typeface="Arial Black" panose="020B0A040201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s-ES" sz="30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C84D86C-5ACF-49E2-4711-9049D9C9BD37}"/>
              </a:ext>
            </a:extLst>
          </p:cNvPr>
          <p:cNvSpPr txBox="1"/>
          <p:nvPr/>
        </p:nvSpPr>
        <p:spPr>
          <a:xfrm>
            <a:off x="692944" y="1420596"/>
            <a:ext cx="1054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59E0D"/>
              </a:buClr>
            </a:pPr>
            <a:r>
              <a:rPr lang="es-ES" b="1" dirty="0">
                <a:solidFill>
                  <a:srgbClr val="F49C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3) </a:t>
            </a:r>
            <a:r>
              <a:rPr lang="es-ES" sz="16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RESIDUOS IDENTIFICADOS Y PROCESADOS.</a:t>
            </a:r>
          </a:p>
          <a:p>
            <a:pPr>
              <a:buClr>
                <a:srgbClr val="F59E0D"/>
              </a:buClr>
            </a:pPr>
            <a:endParaRPr lang="es-ES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3288038-DBCC-765C-0C39-92152B825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6077" y="304803"/>
            <a:ext cx="1545125" cy="46408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1410F01-21E1-6431-C975-A797768D99F7}"/>
              </a:ext>
            </a:extLst>
          </p:cNvPr>
          <p:cNvSpPr txBox="1"/>
          <p:nvPr/>
        </p:nvSpPr>
        <p:spPr>
          <a:xfrm>
            <a:off x="692945" y="1823755"/>
            <a:ext cx="5542755" cy="4611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F59E0D"/>
              </a:buClr>
            </a:pPr>
            <a:r>
              <a:rPr lang="es-ES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Inventario</a:t>
            </a: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 </a:t>
            </a:r>
            <a:r>
              <a:rPr lang="es-ES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residuos</a:t>
            </a: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procesados y </a:t>
            </a:r>
            <a:r>
              <a:rPr lang="es-ES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valorizados</a:t>
            </a: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lnSpc>
                <a:spcPct val="150000"/>
              </a:lnSpc>
              <a:buClr>
                <a:srgbClr val="F59E0D"/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Mobiliario de oficinas.</a:t>
            </a:r>
          </a:p>
          <a:p>
            <a:pPr marL="285750" indent="-285750">
              <a:lnSpc>
                <a:spcPct val="150000"/>
              </a:lnSpc>
              <a:buClr>
                <a:srgbClr val="F59E0D"/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Mobiliario de exteriores para terrazas/bares.</a:t>
            </a:r>
          </a:p>
          <a:p>
            <a:pPr marL="285750" indent="-285750">
              <a:lnSpc>
                <a:spcPct val="150000"/>
              </a:lnSpc>
              <a:buClr>
                <a:srgbClr val="F59E0D"/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Calzado post-industrial.</a:t>
            </a:r>
          </a:p>
          <a:p>
            <a:pPr marL="285750" indent="-285750">
              <a:lnSpc>
                <a:spcPct val="150000"/>
              </a:lnSpc>
              <a:buClr>
                <a:srgbClr val="F59E0D"/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Calzado militar con suelas de caucho.</a:t>
            </a:r>
          </a:p>
          <a:p>
            <a:pPr marL="285750" indent="-285750">
              <a:lnSpc>
                <a:spcPct val="150000"/>
              </a:lnSpc>
              <a:buClr>
                <a:srgbClr val="F59E0D"/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Residuos marinos.</a:t>
            </a:r>
          </a:p>
          <a:p>
            <a:pPr marL="285750" indent="-285750">
              <a:lnSpc>
                <a:spcPct val="150000"/>
              </a:lnSpc>
              <a:buClr>
                <a:srgbClr val="F59E0D"/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Tapicería y calzado.</a:t>
            </a:r>
          </a:p>
          <a:p>
            <a:pPr marL="285750" indent="-285750">
              <a:lnSpc>
                <a:spcPct val="150000"/>
              </a:lnSpc>
              <a:buClr>
                <a:srgbClr val="F59E0D"/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Residuos de madera del hábitat.</a:t>
            </a:r>
          </a:p>
          <a:p>
            <a:pPr marL="285750" indent="-285750">
              <a:lnSpc>
                <a:spcPct val="150000"/>
              </a:lnSpc>
              <a:buClr>
                <a:srgbClr val="F59E0D"/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Troquelados.</a:t>
            </a:r>
          </a:p>
          <a:p>
            <a:pPr marL="285750" indent="-285750">
              <a:lnSpc>
                <a:spcPct val="150000"/>
              </a:lnSpc>
              <a:buClr>
                <a:srgbClr val="F59E0D"/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Espumas.</a:t>
            </a:r>
          </a:p>
          <a:p>
            <a:pPr marL="285750" indent="-285750">
              <a:lnSpc>
                <a:spcPct val="150000"/>
              </a:lnSpc>
              <a:buClr>
                <a:srgbClr val="F59E0D"/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Calzado defectuoso.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DDDCEEB-68D8-3BEC-636B-A850A1BBD0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4095" y="2000677"/>
            <a:ext cx="816174" cy="91582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B3F0571-0E70-74A5-A553-E0C448C3FD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2962" y="3144470"/>
            <a:ext cx="1287489" cy="63509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C32E84D-3B83-67B8-0771-5D8C623E0C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6497" y="3957585"/>
            <a:ext cx="737056" cy="75265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E55D432-216E-759E-ACD8-A6C12EEA95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1589" y="4887653"/>
            <a:ext cx="771057" cy="63509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B08A13F-CA00-71F8-395A-62D3707407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86497" y="5667567"/>
            <a:ext cx="875018" cy="59053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FC8D8D7-5AEB-E7F9-0B52-02AA6023CA7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741" r="17706" b="35869"/>
          <a:stretch/>
        </p:blipFill>
        <p:spPr>
          <a:xfrm>
            <a:off x="7357106" y="1987073"/>
            <a:ext cx="1070123" cy="94316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7AB7392-9E4F-C908-7079-C6ECACF25BF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5653" t="65825" r="16621" b="6643"/>
          <a:stretch/>
        </p:blipFill>
        <p:spPr>
          <a:xfrm>
            <a:off x="7765425" y="3149401"/>
            <a:ext cx="630969" cy="63016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3E76109-3589-F2FF-BC3E-D4684A568A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33918" y="3992242"/>
            <a:ext cx="762398" cy="74507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ED228C5-50E2-7F54-655E-A657DBD6AB6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33918" y="4841565"/>
            <a:ext cx="771057" cy="681182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39ED9590-C959-1772-4613-8DF7195B5C6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6620" t="13559" r="3913" b="5626"/>
          <a:stretch/>
        </p:blipFill>
        <p:spPr>
          <a:xfrm>
            <a:off x="7144220" y="5654159"/>
            <a:ext cx="738042" cy="603942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083F54D4-8E14-A150-857E-CB17F4B5C40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7046" b="15540"/>
          <a:stretch/>
        </p:blipFill>
        <p:spPr>
          <a:xfrm>
            <a:off x="8564810" y="4824345"/>
            <a:ext cx="3023376" cy="1761506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617BD339-27CE-96DD-4155-0CC9A44953E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36112" y="1984457"/>
            <a:ext cx="1658711" cy="934195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BFEECABB-248F-5E67-FF82-C3D5B4D5C19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452593" y="1979008"/>
            <a:ext cx="1461727" cy="951232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9A8C7F2-3402-88FF-8CA7-4AD27D08DEE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36112" y="2986235"/>
            <a:ext cx="630969" cy="831422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54547686-4AF5-7980-25BA-59F31646476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65468" y="2986235"/>
            <a:ext cx="630970" cy="823612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39E44F60-0155-3E08-4D46-58B3A9EF646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449262" y="2969676"/>
            <a:ext cx="630969" cy="841292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5B4622A3-B6CD-BC3B-2AF5-0E5232FF686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20403" y="2967981"/>
            <a:ext cx="630971" cy="841866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7D27450B-BDF6-8D98-FA3C-1F48EF7EB39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090111" y="4000161"/>
            <a:ext cx="819547" cy="646331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F0A42E9B-5E9E-BB3B-C681-A08E0559971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037602" y="3992577"/>
            <a:ext cx="724779" cy="668622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8CAF615A-C463-8222-5E57-6C5C28CF881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912868" y="4021951"/>
            <a:ext cx="1101261" cy="668623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6D4DFC90-18C2-EB6E-427B-84269F5B53F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153421" y="3999660"/>
            <a:ext cx="757888" cy="66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8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29A28B3-5AB4-0372-579A-C35821F302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71900" y="-1"/>
            <a:ext cx="8420099" cy="685799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6808033-4EC0-6B4D-650A-948781796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38596" y="212615"/>
            <a:ext cx="653603" cy="65360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F883984A-1B3A-106C-3754-910FB9A37802}"/>
              </a:ext>
            </a:extLst>
          </p:cNvPr>
          <p:cNvSpPr txBox="1"/>
          <p:nvPr/>
        </p:nvSpPr>
        <p:spPr>
          <a:xfrm>
            <a:off x="631977" y="791285"/>
            <a:ext cx="7052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kern="0" dirty="0">
                <a:solidFill>
                  <a:srgbClr val="F49C00"/>
                </a:solidFill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04. RESULTADOS OBTENIDOS</a:t>
            </a:r>
            <a:endParaRPr lang="es-ES" sz="3000" b="1" kern="0" baseline="30000" dirty="0">
              <a:solidFill>
                <a:srgbClr val="F49C00"/>
              </a:solidFill>
              <a:latin typeface="Arial Black" panose="020B0A040201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s-ES" sz="30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C84D86C-5ACF-49E2-4711-9049D9C9BD37}"/>
              </a:ext>
            </a:extLst>
          </p:cNvPr>
          <p:cNvSpPr txBox="1"/>
          <p:nvPr/>
        </p:nvSpPr>
        <p:spPr>
          <a:xfrm>
            <a:off x="692944" y="1420596"/>
            <a:ext cx="1054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59E0D"/>
              </a:buClr>
            </a:pPr>
            <a:r>
              <a:rPr lang="es-ES" b="1" dirty="0">
                <a:solidFill>
                  <a:srgbClr val="F49C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4) </a:t>
            </a:r>
            <a:r>
              <a:rPr lang="es-ES" sz="16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MATERIALES CARACTERIZADOS Y EVALUADOS.</a:t>
            </a:r>
          </a:p>
          <a:p>
            <a:pPr>
              <a:buClr>
                <a:srgbClr val="F59E0D"/>
              </a:buClr>
            </a:pPr>
            <a:endParaRPr lang="es-ES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3288038-DBCC-765C-0C39-92152B825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6077" y="304803"/>
            <a:ext cx="1545125" cy="46408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1410F01-21E1-6431-C975-A797768D99F7}"/>
              </a:ext>
            </a:extLst>
          </p:cNvPr>
          <p:cNvSpPr txBox="1"/>
          <p:nvPr/>
        </p:nvSpPr>
        <p:spPr>
          <a:xfrm>
            <a:off x="692945" y="1823755"/>
            <a:ext cx="6012655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F59E0D"/>
              </a:buClr>
            </a:pPr>
            <a:r>
              <a:rPr lang="es-ES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Evaluación del cumplimiento normativo:</a:t>
            </a:r>
            <a:endParaRPr lang="es-ES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F59E0D"/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Resistencia a fuego (ISO 5660-1), MFI</a:t>
            </a:r>
          </a:p>
          <a:p>
            <a:pPr marL="285750" indent="-285750">
              <a:lnSpc>
                <a:spcPct val="150000"/>
              </a:lnSpc>
              <a:buClr>
                <a:srgbClr val="F59E0D"/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Propiedades físico-mecánicas (UNE EN ISO 527-4:1997 / UNE EN ISO 178:2001)</a:t>
            </a:r>
          </a:p>
          <a:p>
            <a:pPr marL="285750" indent="-285750">
              <a:lnSpc>
                <a:spcPct val="150000"/>
              </a:lnSpc>
              <a:buClr>
                <a:srgbClr val="F59E0D"/>
              </a:buClr>
              <a:buFont typeface="Wingdings" panose="05000000000000000000" pitchFamily="2" charset="2"/>
              <a:buChar char="§"/>
            </a:pPr>
            <a:r>
              <a:rPr lang="es-E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Análisis de fibras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ECEB356F-140F-A99A-3384-51EEE482C6E0}"/>
              </a:ext>
            </a:extLst>
          </p:cNvPr>
          <p:cNvSpPr/>
          <p:nvPr/>
        </p:nvSpPr>
        <p:spPr>
          <a:xfrm>
            <a:off x="8967503" y="2502447"/>
            <a:ext cx="4227399" cy="42273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2AE2A6FC-4BFC-8A1C-2B07-3EFB276A477A}"/>
              </a:ext>
            </a:extLst>
          </p:cNvPr>
          <p:cNvSpPr/>
          <p:nvPr/>
        </p:nvSpPr>
        <p:spPr>
          <a:xfrm>
            <a:off x="8588885" y="2823916"/>
            <a:ext cx="4227399" cy="42273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EEC112E2-0FF9-9E41-2D65-B66437F06E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1039" y="3903549"/>
            <a:ext cx="3486061" cy="2634096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DD55CA85-EDEA-66B6-5B67-5B29F7820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2562" y="1606427"/>
            <a:ext cx="3758938" cy="49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9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1B7766884E2654D8A8B26AC14509E64" ma:contentTypeVersion="43" ma:contentTypeDescription="Crear nuevo documento." ma:contentTypeScope="" ma:versionID="51f28299a8ad8f79a6e4e04e00386978">
  <xsd:schema xmlns:xsd="http://www.w3.org/2001/XMLSchema" xmlns:xs="http://www.w3.org/2001/XMLSchema" xmlns:p="http://schemas.microsoft.com/office/2006/metadata/properties" xmlns:ns1="http://schemas.microsoft.com/sharepoint/v3" xmlns:ns2="722653a2-df2c-485d-9608-49c478f4c51d" xmlns:ns3="8f49617f-a31d-4c09-9b7a-55cc93d424f4" xmlns:ns4="bac94c59-2f02-4572-96b5-5c2370245609" targetNamespace="http://schemas.microsoft.com/office/2006/metadata/properties" ma:root="true" ma:fieldsID="6bad96f195246b1fa41b24e98c9a5f07" ns1:_="" ns2:_="" ns3:_="" ns4:_="">
    <xsd:import namespace="http://schemas.microsoft.com/sharepoint/v3"/>
    <xsd:import namespace="722653a2-df2c-485d-9608-49c478f4c51d"/>
    <xsd:import namespace="8f49617f-a31d-4c09-9b7a-55cc93d424f4"/>
    <xsd:import namespace="bac94c59-2f02-4572-96b5-5c2370245609"/>
    <xsd:element name="properties">
      <xsd:complexType>
        <xsd:sequence>
          <xsd:element name="documentManagement">
            <xsd:complexType>
              <xsd:all>
                <xsd:element ref="ns2:Proyecto" minOccurs="0"/>
                <xsd:element ref="ns2:Tipo_x0020_de_x0020_documento" minOccurs="0"/>
                <xsd:element ref="ns2:Fase" minOccurs="0"/>
                <xsd:element ref="ns2:Enviado" minOccurs="0"/>
                <xsd:element ref="ns2:Estado" minOccurs="0"/>
                <xsd:element ref="ns2:Estado_x0020_de_x0020_aprobaci_x00f3_n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Docs_x0020_Enviados_x0020_Materiales" minOccurs="0"/>
                <xsd:element ref="ns4:MediaServiceAutoKeyPoints" minOccurs="0"/>
                <xsd:element ref="ns4:MediaServiceKeyPoints" minOccurs="0"/>
                <xsd:element ref="ns1:_dlc_Exempt" minOccurs="0"/>
                <xsd:element ref="ns1:_dlc_ExpireDateSaved" minOccurs="0"/>
                <xsd:element ref="ns1:_dlc_ExpireDate" minOccurs="0"/>
                <xsd:element ref="ns4:MediaLengthInSeconds" minOccurs="0"/>
                <xsd:element ref="ns1:_ip_UnifiedCompliancePolicyProperties" minOccurs="0"/>
                <xsd:element ref="ns1:_ip_UnifiedCompliancePolicyUIAction" minOccurs="0"/>
                <xsd:element ref="ns4:lcf76f155ced4ddcb4097134ff3c332f" minOccurs="0"/>
                <xsd:element ref="ns3:TaxCatchAll" minOccurs="0"/>
                <xsd:element ref="ns4:MediaServiceObjectDetectorVersion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27" nillable="true" ma:displayName="Excluir de la directiva" ma:hidden="true" ma:internalName="_dlc_Exempt" ma:readOnly="true">
      <xsd:simpleType>
        <xsd:restriction base="dms:Unknown"/>
      </xsd:simpleType>
    </xsd:element>
    <xsd:element name="_dlc_ExpireDateSaved" ma:index="28" nillable="true" ma:displayName="Fecha de expiración original" ma:hidden="true" ma:internalName="_dlc_ExpireDateSaved" ma:readOnly="true">
      <xsd:simpleType>
        <xsd:restriction base="dms:DateTime"/>
      </xsd:simpleType>
    </xsd:element>
    <xsd:element name="_dlc_ExpireDate" ma:index="29" nillable="true" ma:displayName="Fecha de expiración" ma:description="" ma:hidden="true" ma:indexed="true" ma:internalName="_dlc_ExpireDate" ma:readOnly="true">
      <xsd:simpleType>
        <xsd:restriction base="dms:DateTime"/>
      </xsd:simpleType>
    </xsd:element>
    <xsd:element name="_ip_UnifiedCompliancePolicyProperties" ma:index="31" nillable="true" ma:displayName="Propiedades de la Directiva de cumplimiento unificado" ma:hidden="true" ma:internalName="_ip_UnifiedCompliancePolicyProperties">
      <xsd:simpleType>
        <xsd:restriction base="dms:Note"/>
      </xsd:simpleType>
    </xsd:element>
    <xsd:element name="_ip_UnifiedCompliancePolicyUIAction" ma:index="32" nillable="true" ma:displayName="Acción de IU de la Directiva de cumplimiento unificado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2653a2-df2c-485d-9608-49c478f4c51d" elementFormDefault="qualified">
    <xsd:import namespace="http://schemas.microsoft.com/office/2006/documentManagement/types"/>
    <xsd:import namespace="http://schemas.microsoft.com/office/infopath/2007/PartnerControls"/>
    <xsd:element name="Proyecto" ma:index="2" nillable="true" ma:displayName="Proyecto" ma:list="{9eb65494-1635-4950-827d-e31a07ecebce}" ma:internalName="Proyecto" ma:readOnly="false" ma:showField="Title">
      <xsd:simpleType>
        <xsd:restriction base="dms:Lookup"/>
      </xsd:simpleType>
    </xsd:element>
    <xsd:element name="Tipo_x0020_de_x0020_documento" ma:index="3" nillable="true" ma:displayName="Tipo de documento" ma:list="{05f40bd4-3fb5-420e-9e2c-e5401305e054}" ma:internalName="Tipo_x0020_de_x0020_documento" ma:showField="Title">
      <xsd:simpleType>
        <xsd:restriction base="dms:Lookup"/>
      </xsd:simpleType>
    </xsd:element>
    <xsd:element name="Fase" ma:index="4" nillable="true" ma:displayName="Fase" ma:format="Dropdown" ma:internalName="Fase">
      <xsd:simpleType>
        <xsd:restriction base="dms:Choice">
          <xsd:enumeration value="Solicitud/Oferta"/>
          <xsd:enumeration value="Ejecución"/>
          <xsd:enumeration value="Auditoria Interna"/>
          <xsd:enumeration value="Justificación"/>
          <xsd:enumeration value="Certificación"/>
          <xsd:enumeration value="Documentación Administrativa"/>
        </xsd:restriction>
      </xsd:simpleType>
    </xsd:element>
    <xsd:element name="Enviado" ma:index="5" nillable="true" ma:displayName="Enviado" ma:default="0" ma:description="Este campo solo se puede modificar por el departamento de Gestión" ma:internalName="Enviado">
      <xsd:simpleType>
        <xsd:restriction base="dms:Boolean"/>
      </xsd:simpleType>
    </xsd:element>
    <xsd:element name="Estado" ma:index="6" nillable="true" ma:displayName="Estado" ma:default="Temporal" ma:format="Dropdown" ma:internalName="Estado">
      <xsd:simpleType>
        <xsd:restriction base="dms:Choice">
          <xsd:enumeration value="Temporal"/>
          <xsd:enumeration value="00%"/>
          <xsd:enumeration value="25%"/>
          <xsd:enumeration value="50%"/>
          <xsd:enumeration value="75%"/>
          <xsd:enumeration value="100%"/>
        </xsd:restriction>
      </xsd:simpleType>
    </xsd:element>
    <xsd:element name="Estado_x0020_de_x0020_aprobaci_x00f3_n" ma:index="7" nillable="true" ma:displayName="Estado de aprobación" ma:internalName="Estado_x0020_de_x0020_aprobaci_x00f3_n">
      <xsd:simpleType>
        <xsd:restriction base="dms:Text">
          <xsd:maxLength value="255"/>
        </xsd:restriction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49617f-a31d-4c09-9b7a-55cc93d424f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35" nillable="true" ma:displayName="Taxonomy Catch All Column" ma:hidden="true" ma:list="{ea31bad1-61b7-42c9-9610-df70757c7330}" ma:internalName="TaxCatchAll" ma:showField="CatchAllData" ma:web="8f49617f-a31d-4c09-9b7a-55cc93d424f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c94c59-2f02-4572-96b5-5c2370245609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Docs_x0020_Enviados_x0020_Materiales" ma:index="24" nillable="true" ma:displayName="Docs Enviados Materiales" ma:internalName="Docs_x0020_Enviados_x0020_Materiales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AutoKeyPoints" ma:index="2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3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4" nillable="true" ma:taxonomy="true" ma:internalName="lcf76f155ced4ddcb4097134ff3c332f" ma:taxonomyFieldName="MediaServiceImageTags" ma:displayName="Etiquetas de imagen" ma:readOnly="false" ma:fieldId="{5cf76f15-5ced-4ddc-b409-7134ff3c332f}" ma:taxonomyMulti="true" ma:sspId="fc4f77a4-68da-430a-aa95-8369d30ac25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2" ma:displayName="Tipo de contenido"/>
        <xsd:element ref="dc:title" minOccurs="0" maxOccurs="1" ma:index="1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p:Policy xmlns:p="office.server.policy" id="5dc45d36-1e6e-455e-9e36-bf6476e22175" local="false">
  <p:Name>Versionado 18 Meses</p:Name>
  <p:Description>Directiva para eliminar el versionado con 18 meses de antigüedad</p:Description>
  <p:Statement/>
  <p:PolicyItems>
    <p:PolicyItem featureId="Microsoft.Office.RecordsManagement.PolicyFeatures.Expiration" staticId="0x01010021B7766884E2654D8A8B26AC14509E64|1196115663" UniqueId="05a7c463-3a2f-441d-9b4b-134938bd4790">
      <p:Name>Retención</p:Name>
      <p:Description>Programación automática del contenido para procesamiento y realización de una acción de retención sobre el contenido que ha alcanzado su fecha de vencimiento.</p:Description>
      <p:CustomData>
        <Schedules nextStageId="2">
          <Schedule type="Default">
            <stages>
              <data stageId="1">
                <formula id="Microsoft.Office.RecordsManagement.PolicyFeatures.Expiration.Formula.BuiltIn">
                  <number>18</number>
                  <property>Created</property>
                  <propertyId>8c06beca-0777-48f7-91c7-6da68bc07b69</propertyId>
                  <period>months</period>
                </formula>
                <action type="action" id="Microsoft.Office.RecordsManagement.PolicyFeatures.Expiration.Action.DeletePreviousVersions"/>
              </data>
            </stages>
          </Schedule>
        </Schedules>
      </p:CustomData>
    </p:PolicyItem>
  </p:PolicyItems>
</p:Policy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6E163F-A458-4087-8B96-7ED1E7CD154A}"/>
</file>

<file path=customXml/itemProps2.xml><?xml version="1.0" encoding="utf-8"?>
<ds:datastoreItem xmlns:ds="http://schemas.openxmlformats.org/officeDocument/2006/customXml" ds:itemID="{D5513D95-96FD-4BD2-AF9E-EB1A78CCAA45}"/>
</file>

<file path=customXml/itemProps3.xml><?xml version="1.0" encoding="utf-8"?>
<ds:datastoreItem xmlns:ds="http://schemas.openxmlformats.org/officeDocument/2006/customXml" ds:itemID="{EA972555-E4B6-4546-A9C1-66A4475ACCB1}"/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454</Words>
  <Application>Microsoft Office PowerPoint</Application>
  <PresentationFormat>Panorámica</PresentationFormat>
  <Paragraphs>72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josep</dc:creator>
  <cp:lastModifiedBy>David Rico</cp:lastModifiedBy>
  <cp:revision>8</cp:revision>
  <dcterms:created xsi:type="dcterms:W3CDTF">2023-10-18T16:45:33Z</dcterms:created>
  <dcterms:modified xsi:type="dcterms:W3CDTF">2024-07-25T09:45:27Z</dcterms:modified>
</cp:coreProperties>
</file>